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2"/>
  </p:notesMasterIdLst>
  <p:sldIdLst>
    <p:sldId id="256" r:id="rId2"/>
    <p:sldId id="257" r:id="rId3"/>
    <p:sldId id="258" r:id="rId4"/>
    <p:sldId id="276" r:id="rId5"/>
    <p:sldId id="277" r:id="rId6"/>
    <p:sldId id="273" r:id="rId7"/>
    <p:sldId id="259" r:id="rId8"/>
    <p:sldId id="286" r:id="rId9"/>
    <p:sldId id="289" r:id="rId10"/>
    <p:sldId id="278" r:id="rId11"/>
    <p:sldId id="282" r:id="rId12"/>
    <p:sldId id="260" r:id="rId13"/>
    <p:sldId id="291" r:id="rId14"/>
    <p:sldId id="284" r:id="rId15"/>
    <p:sldId id="288" r:id="rId16"/>
    <p:sldId id="279" r:id="rId17"/>
    <p:sldId id="285" r:id="rId18"/>
    <p:sldId id="290" r:id="rId19"/>
    <p:sldId id="263" r:id="rId20"/>
    <p:sldId id="261" r:id="rId21"/>
    <p:sldId id="287" r:id="rId22"/>
    <p:sldId id="262" r:id="rId23"/>
    <p:sldId id="275" r:id="rId24"/>
    <p:sldId id="280" r:id="rId25"/>
    <p:sldId id="271" r:id="rId26"/>
    <p:sldId id="264" r:id="rId27"/>
    <p:sldId id="268" r:id="rId28"/>
    <p:sldId id="269" r:id="rId29"/>
    <p:sldId id="274" r:id="rId30"/>
    <p:sldId id="272" r:id="rId31"/>
  </p:sldIdLst>
  <p:sldSz cx="9144000" cy="5143500" type="screen16x9"/>
  <p:notesSz cx="6858000" cy="9144000"/>
  <p:embeddedFontLst>
    <p:embeddedFont>
      <p:font typeface="Raleway Light" panose="020B0604020202020204" charset="0"/>
      <p:regular r:id="rId33"/>
      <p:italic r:id="rId34"/>
    </p:embeddedFont>
    <p:embeddedFont>
      <p:font typeface="Raleway" panose="020B0604020202020204" charset="0"/>
      <p:regular r:id="rId35"/>
      <p:bold r:id="rId36"/>
      <p:italic r:id="rId37"/>
      <p:boldItalic r:id="rId38"/>
    </p:embeddedFont>
    <p:embeddedFont>
      <p:font typeface="Merriweather Sans"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43" autoAdjust="0"/>
  </p:normalViewPr>
  <p:slideViewPr>
    <p:cSldViewPr snapToGrid="0">
      <p:cViewPr varScale="1">
        <p:scale>
          <a:sx n="126" d="100"/>
          <a:sy n="126" d="100"/>
        </p:scale>
        <p:origin x="11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2547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31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52093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68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79564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52517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1">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
        <p:nvSpPr>
          <p:cNvPr id="2" name="ZoneTexte 1">
            <a:extLst>
              <a:ext uri="{FF2B5EF4-FFF2-40B4-BE49-F238E27FC236}">
                <a16:creationId xmlns:a16="http://schemas.microsoft.com/office/drawing/2014/main" id="{00005A6A-4BD9-4245-8D80-A423B40592FF}"/>
              </a:ext>
            </a:extLst>
          </p:cNvPr>
          <p:cNvSpPr txBox="1"/>
          <p:nvPr/>
        </p:nvSpPr>
        <p:spPr>
          <a:xfrm>
            <a:off x="1335742" y="3728460"/>
            <a:ext cx="1342034" cy="584775"/>
          </a:xfrm>
          <a:prstGeom prst="rect">
            <a:avLst/>
          </a:prstGeom>
          <a:noFill/>
        </p:spPr>
        <p:txBody>
          <a:bodyPr wrap="none" rtlCol="0">
            <a:spAutoFit/>
          </a:bodyPr>
          <a:lstStyle/>
          <a:p>
            <a:r>
              <a:rPr lang="fr-FR" sz="1600" dirty="0">
                <a:solidFill>
                  <a:schemeClr val="bg1"/>
                </a:solidFill>
                <a:latin typeface="Raleway Light" panose="020B0604020202020204" charset="0"/>
              </a:rPr>
              <a:t>Paul Fasola</a:t>
            </a:r>
          </a:p>
          <a:p>
            <a:r>
              <a:rPr lang="fr-FR" sz="1600" dirty="0">
                <a:solidFill>
                  <a:schemeClr val="bg1"/>
                </a:solidFill>
                <a:latin typeface="Raleway Light" panose="020B0604020202020204" charset="0"/>
              </a:rPr>
              <a:t>@</a:t>
            </a:r>
            <a:r>
              <a:rPr lang="fr-FR" sz="1600" dirty="0" err="1">
                <a:solidFill>
                  <a:schemeClr val="bg1"/>
                </a:solidFill>
                <a:latin typeface="Raleway Light" panose="020B0604020202020204" charset="0"/>
              </a:rPr>
              <a:t>paulfasola</a:t>
            </a:r>
            <a:endParaRPr lang="fr-FR" sz="1600" dirty="0">
              <a:solidFill>
                <a:schemeClr val="bg1"/>
              </a:solidFill>
              <a:latin typeface="Raleway 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838281" y="151626"/>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718798" y="2790927"/>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718798" y="1457427"/>
            <a:ext cx="3073277" cy="646331"/>
          </a:xfrm>
          <a:prstGeom prst="rect">
            <a:avLst/>
          </a:prstGeom>
          <a:noFill/>
        </p:spPr>
        <p:txBody>
          <a:bodyPr wrap="none" rtlCol="0">
            <a:spAutoFit/>
          </a:bodyPr>
          <a:lstStyle/>
          <a:p>
            <a:r>
              <a:rPr lang="fr-FR" sz="1200" i="1" dirty="0"/>
              <a:t>   Hash du bloc précédent</a:t>
            </a:r>
          </a:p>
          <a:p>
            <a:r>
              <a:rPr lang="fr-FR" sz="1200" i="1" dirty="0"/>
              <a:t>+ Hash des transactions (Arbre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3778016" y="1053997"/>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1943100" y="1238663"/>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4873188" y="1238663"/>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406119" y="2447125"/>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1943100" y="2619669"/>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279844" y="2653767"/>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203521" y="2897618"/>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198239" y="4024918"/>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 travail</a:t>
            </a:r>
          </a:p>
        </p:txBody>
      </p:sp>
    </p:spTree>
    <p:extLst>
      <p:ext uri="{BB962C8B-B14F-4D97-AF65-F5344CB8AC3E}">
        <p14:creationId xmlns:p14="http://schemas.microsoft.com/office/powerpoint/2010/main" val="15663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9" name="Rectangle 58">
            <a:extLst>
              <a:ext uri="{FF2B5EF4-FFF2-40B4-BE49-F238E27FC236}">
                <a16:creationId xmlns:a16="http://schemas.microsoft.com/office/drawing/2014/main" id="{F0AAABC9-D3EA-4B32-9774-2F241663A4E0}"/>
              </a:ext>
            </a:extLst>
          </p:cNvPr>
          <p:cNvSpPr/>
          <p:nvPr/>
        </p:nvSpPr>
        <p:spPr>
          <a:xfrm rot="5400000">
            <a:off x="2297645" y="2364532"/>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07442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5737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558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72656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64561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9" name="Rectangle 58">
            <a:extLst>
              <a:ext uri="{FF2B5EF4-FFF2-40B4-BE49-F238E27FC236}">
                <a16:creationId xmlns:a16="http://schemas.microsoft.com/office/drawing/2014/main" id="{F0AAABC9-D3EA-4B32-9774-2F241663A4E0}"/>
              </a:ext>
            </a:extLst>
          </p:cNvPr>
          <p:cNvSpPr/>
          <p:nvPr/>
        </p:nvSpPr>
        <p:spPr>
          <a:xfrm rot="5400000">
            <a:off x="2297645" y="2364532"/>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381000"/>
            <a:ext cx="1295400" cy="13106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5737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558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1731564" cy="253916"/>
          </a:xfrm>
          <a:prstGeom prst="rect">
            <a:avLst/>
          </a:prstGeom>
          <a:noFill/>
        </p:spPr>
        <p:txBody>
          <a:bodyPr wrap="none" rtlCol="0">
            <a:spAutoFit/>
          </a:bodyPr>
          <a:lstStyle/>
          <a:p>
            <a:r>
              <a:rPr lang="fr-FR" sz="1050" dirty="0"/>
              <a:t>Bob dispose de </a:t>
            </a:r>
            <a:r>
              <a:rPr lang="fr-FR" sz="1050" strike="sngStrike" dirty="0"/>
              <a:t>100 coins</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729732" y="4072890"/>
            <a:ext cx="950901" cy="253916"/>
          </a:xfrm>
          <a:prstGeom prst="rect">
            <a:avLst/>
          </a:prstGeom>
          <a:noFill/>
        </p:spPr>
        <p:txBody>
          <a:bodyPr wrap="none" rtlCol="0">
            <a:spAutoFit/>
          </a:bodyPr>
          <a:lstStyle/>
          <a:p>
            <a:r>
              <a:rPr lang="fr-FR" sz="1050" dirty="0"/>
              <a:t>10 000 coins</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72656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64561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par preuve d’enjeu</a:t>
            </a:r>
          </a:p>
        </p:txBody>
      </p:sp>
    </p:spTree>
    <p:extLst>
      <p:ext uri="{BB962C8B-B14F-4D97-AF65-F5344CB8AC3E}">
        <p14:creationId xmlns:p14="http://schemas.microsoft.com/office/powerpoint/2010/main" val="10825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L’attaque « rien en jeu »</a:t>
            </a:r>
          </a:p>
        </p:txBody>
      </p:sp>
    </p:spTree>
    <p:extLst>
      <p:ext uri="{BB962C8B-B14F-4D97-AF65-F5344CB8AC3E}">
        <p14:creationId xmlns:p14="http://schemas.microsoft.com/office/powerpoint/2010/main" val="31339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23" name="Image 22">
            <a:extLst>
              <a:ext uri="{FF2B5EF4-FFF2-40B4-BE49-F238E27FC236}">
                <a16:creationId xmlns:a16="http://schemas.microsoft.com/office/drawing/2014/main" id="{C29115E2-EA7B-42C4-9A28-C7A6539BFA1E}"/>
              </a:ext>
            </a:extLst>
          </p:cNvPr>
          <p:cNvPicPr>
            <a:picLocks noChangeAspect="1"/>
          </p:cNvPicPr>
          <p:nvPr/>
        </p:nvPicPr>
        <p:blipFill>
          <a:blip r:embed="rId7"/>
          <a:stretch>
            <a:fillRect/>
          </a:stretch>
        </p:blipFill>
        <p:spPr>
          <a:xfrm>
            <a:off x="6531933" y="2392238"/>
            <a:ext cx="185125" cy="185125"/>
          </a:xfrm>
          <a:prstGeom prst="rect">
            <a:avLst/>
          </a:prstGeom>
        </p:spPr>
      </p:pic>
      <p:pic>
        <p:nvPicPr>
          <p:cNvPr id="29" name="Image 28">
            <a:extLst>
              <a:ext uri="{FF2B5EF4-FFF2-40B4-BE49-F238E27FC236}">
                <a16:creationId xmlns:a16="http://schemas.microsoft.com/office/drawing/2014/main" id="{219325F5-9DDC-4B5C-A730-FF5A3C43CFD9}"/>
              </a:ext>
            </a:extLst>
          </p:cNvPr>
          <p:cNvPicPr>
            <a:picLocks noChangeAspect="1"/>
          </p:cNvPicPr>
          <p:nvPr/>
        </p:nvPicPr>
        <p:blipFill>
          <a:blip r:embed="rId7"/>
          <a:stretch>
            <a:fillRect/>
          </a:stretch>
        </p:blipFill>
        <p:spPr>
          <a:xfrm>
            <a:off x="6522467" y="2278360"/>
            <a:ext cx="185125" cy="185125"/>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33748" y="236110"/>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647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a:t>Les smart 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1388136" y="27154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287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0" name="Shape 80"/>
          <p:cNvSpPr txBox="1">
            <a:spLocks noGrp="1"/>
          </p:cNvSpPr>
          <p:nvPr>
            <p:ph type="body" idx="2"/>
          </p:nvPr>
        </p:nvSpPr>
        <p:spPr>
          <a:xfrm>
            <a:off x="334962" y="2392363"/>
            <a:ext cx="4012919" cy="1803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QUATRIEME PARTIE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5" y="1849464"/>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648400"/>
            <a:ext cx="714094" cy="71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a:t>
            </a:r>
            <a:r>
              <a:rPr lang="fr-FR" dirty="0" err="1"/>
              <a:t>Onboarding</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6677783" y="3858042"/>
            <a:ext cx="2173993" cy="307777"/>
          </a:xfrm>
          <a:prstGeom prst="rect">
            <a:avLst/>
          </a:prstGeom>
        </p:spPr>
        <p:txBody>
          <a:bodyPr wrap="none">
            <a:spAutoFit/>
          </a:bodyPr>
          <a:lstStyle/>
          <a:p>
            <a:r>
              <a:rPr lang="fr-FR" dirty="0"/>
              <a:t>http://tiny.cc/tlonboardlng</a:t>
            </a: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2" name="Rectangle 1">
            <a:extLst>
              <a:ext uri="{FF2B5EF4-FFF2-40B4-BE49-F238E27FC236}">
                <a16:creationId xmlns:a16="http://schemas.microsoft.com/office/drawing/2014/main" id="{0BE486FC-0AED-42D8-B1FF-49EDCF24304B}"/>
              </a:ext>
            </a:extLst>
          </p:cNvPr>
          <p:cNvSpPr/>
          <p:nvPr/>
        </p:nvSpPr>
        <p:spPr>
          <a:xfrm>
            <a:off x="6468906" y="3812322"/>
            <a:ext cx="2363147" cy="307777"/>
          </a:xfrm>
          <a:prstGeom prst="rect">
            <a:avLst/>
          </a:prstGeom>
        </p:spPr>
        <p:txBody>
          <a:bodyPr wrap="none">
            <a:spAutoFit/>
          </a:bodyPr>
          <a:lstStyle/>
          <a:p>
            <a:r>
              <a:rPr lang="fr-FR" dirty="0"/>
              <a:t>http://tiny.cc/tlcryptoroulette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 après ?</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ULTIME PARTIE</a:t>
            </a:r>
            <a:endParaRPr dirty="0"/>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99949"/>
            <a:ext cx="2236510" cy="369332"/>
          </a:xfrm>
          <a:prstGeom prst="rect">
            <a:avLst/>
          </a:prstGeom>
          <a:noFill/>
        </p:spPr>
        <p:txBody>
          <a:bodyPr wrap="none" rtlCol="0">
            <a:spAutoFit/>
          </a:bodyPr>
          <a:lstStyle/>
          <a:p>
            <a:r>
              <a:rPr lang="fr-FR" sz="1800" i="1" dirty="0">
                <a:solidFill>
                  <a:schemeClr val="accent2">
                    <a:lumMod val="40000"/>
                    <a:lumOff val="60000"/>
                  </a:schemeClr>
                </a:solidFill>
              </a:rPr>
              <a:t>DÉVELOPPEMENT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8461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8088054" y="284615"/>
            <a:ext cx="79971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495956"/>
            <a:ext cx="2287806" cy="369332"/>
          </a:xfrm>
          <a:prstGeom prst="rect">
            <a:avLst/>
          </a:prstGeom>
          <a:noFill/>
        </p:spPr>
        <p:txBody>
          <a:bodyPr wrap="none" rtlCol="0">
            <a:spAutoFit/>
          </a:bodyPr>
          <a:lstStyle/>
          <a:p>
            <a:r>
              <a:rPr lang="fr-FR" sz="1800" i="1" dirty="0">
                <a:solidFill>
                  <a:schemeClr val="accent2">
                    <a:lumMod val="40000"/>
                    <a:lumOff val="60000"/>
                  </a:schemeClr>
                </a:solidFill>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68062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8110914" y="1680622"/>
            <a:ext cx="74842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3059814"/>
            <a:ext cx="3300904" cy="369332"/>
          </a:xfrm>
          <a:prstGeom prst="rect">
            <a:avLst/>
          </a:prstGeom>
          <a:noFill/>
        </p:spPr>
        <p:txBody>
          <a:bodyPr wrap="none" rtlCol="0">
            <a:spAutoFit/>
          </a:bodyPr>
          <a:lstStyle/>
          <a:p>
            <a:r>
              <a:rPr lang="fr-FR" sz="1800" dirty="0">
                <a:solidFill>
                  <a:schemeClr val="accent2">
                    <a:lumMod val="40000"/>
                    <a:lumOff val="60000"/>
                  </a:schemeClr>
                </a:solidFill>
              </a:rPr>
              <a:t>TRADING/INVESTISSEMENT</a:t>
            </a:r>
            <a:endParaRPr lang="fr-FR" sz="1800" i="1" dirty="0">
              <a:solidFill>
                <a:schemeClr val="accent2">
                  <a:lumMod val="40000"/>
                  <a:lumOff val="60000"/>
                </a:schemeClr>
              </a:solidFill>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324448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324448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4572085" cy="292388"/>
          </a:xfrm>
          <a:prstGeom prst="rect">
            <a:avLst/>
          </a:prstGeom>
        </p:spPr>
        <p:txBody>
          <a:bodyPr wrap="none">
            <a:spAutoFit/>
          </a:bodyPr>
          <a:lstStyle/>
          <a:p>
            <a:r>
              <a:rPr lang="fr-FR" sz="1300" dirty="0">
                <a:solidFill>
                  <a:schemeClr val="bg1"/>
                </a:solidFill>
              </a:rPr>
              <a:t>Github.com/PaulFasola/TechLabBlockchain101/SOURCES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709160" y="1848474"/>
            <a:ext cx="3254416" cy="276999"/>
          </a:xfrm>
          <a:prstGeom prst="rect">
            <a:avLst/>
          </a:prstGeom>
        </p:spPr>
        <p:txBody>
          <a:bodyPr wrap="none">
            <a:spAutoFit/>
          </a:bodyPr>
          <a:lstStyle/>
          <a:p>
            <a:pPr algn="ctr"/>
            <a:r>
              <a:rPr lang="en-US" sz="1200" dirty="0"/>
              <a:t>The Business Blockchain - William </a:t>
            </a:r>
            <a:r>
              <a:rPr lang="en-US" sz="1200" dirty="0" err="1"/>
              <a:t>Mougayar</a:t>
            </a:r>
            <a:endParaRPr lang="en-US" sz="1200" dirty="0"/>
          </a:p>
        </p:txBody>
      </p:sp>
      <p:sp>
        <p:nvSpPr>
          <p:cNvPr id="20" name="Rectangle 19">
            <a:extLst>
              <a:ext uri="{FF2B5EF4-FFF2-40B4-BE49-F238E27FC236}">
                <a16:creationId xmlns:a16="http://schemas.microsoft.com/office/drawing/2014/main" id="{EAE22AC2-A663-4C05-A1DD-D202979DD240}"/>
              </a:ext>
            </a:extLst>
          </p:cNvPr>
          <p:cNvSpPr/>
          <p:nvPr/>
        </p:nvSpPr>
        <p:spPr>
          <a:xfrm>
            <a:off x="4785360" y="498635"/>
            <a:ext cx="2214068" cy="276999"/>
          </a:xfrm>
          <a:prstGeom prst="rect">
            <a:avLst/>
          </a:prstGeom>
        </p:spPr>
        <p:txBody>
          <a:bodyPr wrap="none">
            <a:spAutoFit/>
          </a:bodyPr>
          <a:lstStyle/>
          <a:p>
            <a:r>
              <a:rPr lang="fr-FR" sz="1200" dirty="0" err="1"/>
              <a:t>Mastering</a:t>
            </a:r>
            <a:r>
              <a:rPr lang="fr-FR" sz="1200" dirty="0"/>
              <a:t> Bitcoin, 2nd Edition</a:t>
            </a: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mj-lt"/>
              </a:rPr>
              <a:t>Bitcoin For Dummies (For Dummies (Business &amp; Personal Finance))</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64133"/>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pic>
        <p:nvPicPr>
          <p:cNvPr id="30" name="Image 29">
            <a:extLst>
              <a:ext uri="{FF2B5EF4-FFF2-40B4-BE49-F238E27FC236}">
                <a16:creationId xmlns:a16="http://schemas.microsoft.com/office/drawing/2014/main" id="{EF18635F-7B56-4DF4-AEB6-7D585127F9F7}"/>
              </a:ext>
            </a:extLst>
          </p:cNvPr>
          <p:cNvPicPr>
            <a:picLocks noChangeAspect="1"/>
          </p:cNvPicPr>
          <p:nvPr/>
        </p:nvPicPr>
        <p:blipFill>
          <a:blip r:embed="rId10"/>
          <a:stretch>
            <a:fillRect/>
          </a:stretch>
        </p:blipFill>
        <p:spPr>
          <a:xfrm>
            <a:off x="4038961" y="2551883"/>
            <a:ext cx="185125" cy="185125"/>
          </a:xfrm>
          <a:prstGeom prst="rect">
            <a:avLst/>
          </a:prstGeom>
        </p:spPr>
      </p:pic>
      <p:pic>
        <p:nvPicPr>
          <p:cNvPr id="31" name="Image 30">
            <a:extLst>
              <a:ext uri="{FF2B5EF4-FFF2-40B4-BE49-F238E27FC236}">
                <a16:creationId xmlns:a16="http://schemas.microsoft.com/office/drawing/2014/main" id="{CDD6DB4F-DB88-489A-AF62-750C2835DD57}"/>
              </a:ext>
            </a:extLst>
          </p:cNvPr>
          <p:cNvPicPr>
            <a:picLocks noChangeAspect="1"/>
          </p:cNvPicPr>
          <p:nvPr/>
        </p:nvPicPr>
        <p:blipFill>
          <a:blip r:embed="rId10"/>
          <a:stretch>
            <a:fillRect/>
          </a:stretch>
        </p:blipFill>
        <p:spPr>
          <a:xfrm>
            <a:off x="4063532" y="2720643"/>
            <a:ext cx="185125" cy="185125"/>
          </a:xfrm>
          <a:prstGeom prst="rect">
            <a:avLst/>
          </a:prstGeom>
        </p:spPr>
      </p:pic>
      <p:pic>
        <p:nvPicPr>
          <p:cNvPr id="32" name="Image 31">
            <a:extLst>
              <a:ext uri="{FF2B5EF4-FFF2-40B4-BE49-F238E27FC236}">
                <a16:creationId xmlns:a16="http://schemas.microsoft.com/office/drawing/2014/main" id="{1CB634B7-97B8-4D31-9E2A-8915B1BB11D2}"/>
              </a:ext>
            </a:extLst>
          </p:cNvPr>
          <p:cNvPicPr>
            <a:picLocks noChangeAspect="1"/>
          </p:cNvPicPr>
          <p:nvPr/>
        </p:nvPicPr>
        <p:blipFill>
          <a:blip r:embed="rId10"/>
          <a:stretch>
            <a:fillRect/>
          </a:stretch>
        </p:blipFill>
        <p:spPr>
          <a:xfrm>
            <a:off x="4022359" y="3222886"/>
            <a:ext cx="185125" cy="185125"/>
          </a:xfrm>
          <a:prstGeom prst="rect">
            <a:avLst/>
          </a:prstGeom>
        </p:spPr>
      </p:pic>
      <p:pic>
        <p:nvPicPr>
          <p:cNvPr id="33" name="Image 32">
            <a:extLst>
              <a:ext uri="{FF2B5EF4-FFF2-40B4-BE49-F238E27FC236}">
                <a16:creationId xmlns:a16="http://schemas.microsoft.com/office/drawing/2014/main" id="{CAA89408-0EE2-44B0-9CAA-30BA47359BA9}"/>
              </a:ext>
            </a:extLst>
          </p:cNvPr>
          <p:cNvPicPr>
            <a:picLocks noChangeAspect="1"/>
          </p:cNvPicPr>
          <p:nvPr/>
        </p:nvPicPr>
        <p:blipFill>
          <a:blip r:embed="rId10"/>
          <a:stretch>
            <a:fillRect/>
          </a:stretch>
        </p:blipFill>
        <p:spPr>
          <a:xfrm>
            <a:off x="4054727" y="3117744"/>
            <a:ext cx="185125" cy="185125"/>
          </a:xfrm>
          <a:prstGeom prst="rect">
            <a:avLst/>
          </a:prstGeom>
        </p:spPr>
      </p:pic>
      <p:pic>
        <p:nvPicPr>
          <p:cNvPr id="34" name="Image 33">
            <a:extLst>
              <a:ext uri="{FF2B5EF4-FFF2-40B4-BE49-F238E27FC236}">
                <a16:creationId xmlns:a16="http://schemas.microsoft.com/office/drawing/2014/main" id="{19B8C1E7-7286-4016-AD0E-F17C7CA02DBE}"/>
              </a:ext>
            </a:extLst>
          </p:cNvPr>
          <p:cNvPicPr>
            <a:picLocks noChangeAspect="1"/>
          </p:cNvPicPr>
          <p:nvPr/>
        </p:nvPicPr>
        <p:blipFill>
          <a:blip r:embed="rId10"/>
          <a:stretch>
            <a:fillRect/>
          </a:stretch>
        </p:blipFill>
        <p:spPr>
          <a:xfrm>
            <a:off x="4164766" y="2604573"/>
            <a:ext cx="185125" cy="185125"/>
          </a:xfrm>
          <a:prstGeom prst="rect">
            <a:avLst/>
          </a:prstGeom>
        </p:spPr>
      </p:pic>
      <p:pic>
        <p:nvPicPr>
          <p:cNvPr id="35" name="Image 34">
            <a:extLst>
              <a:ext uri="{FF2B5EF4-FFF2-40B4-BE49-F238E27FC236}">
                <a16:creationId xmlns:a16="http://schemas.microsoft.com/office/drawing/2014/main" id="{95425F18-E2F1-4B95-8701-F66CF348B1DA}"/>
              </a:ext>
            </a:extLst>
          </p:cNvPr>
          <p:cNvPicPr>
            <a:picLocks noChangeAspect="1"/>
          </p:cNvPicPr>
          <p:nvPr/>
        </p:nvPicPr>
        <p:blipFill>
          <a:blip r:embed="rId10"/>
          <a:stretch>
            <a:fillRect/>
          </a:stretch>
        </p:blipFill>
        <p:spPr>
          <a:xfrm>
            <a:off x="4138956" y="3195079"/>
            <a:ext cx="185125" cy="185125"/>
          </a:xfrm>
          <a:prstGeom prst="rect">
            <a:avLst/>
          </a:prstGeom>
        </p:spPr>
      </p:pic>
      <p:pic>
        <p:nvPicPr>
          <p:cNvPr id="36" name="Image 35">
            <a:extLst>
              <a:ext uri="{FF2B5EF4-FFF2-40B4-BE49-F238E27FC236}">
                <a16:creationId xmlns:a16="http://schemas.microsoft.com/office/drawing/2014/main" id="{AD003260-F0C4-4548-B8B8-8395FA1DC34C}"/>
              </a:ext>
            </a:extLst>
          </p:cNvPr>
          <p:cNvPicPr>
            <a:picLocks noChangeAspect="1"/>
          </p:cNvPicPr>
          <p:nvPr/>
        </p:nvPicPr>
        <p:blipFill>
          <a:blip r:embed="rId10"/>
          <a:stretch>
            <a:fillRect/>
          </a:stretch>
        </p:blipFill>
        <p:spPr>
          <a:xfrm>
            <a:off x="4088918" y="3267653"/>
            <a:ext cx="185125" cy="185125"/>
          </a:xfrm>
          <a:prstGeom prst="rect">
            <a:avLst/>
          </a:prstGeom>
        </p:spPr>
      </p:pic>
      <p:pic>
        <p:nvPicPr>
          <p:cNvPr id="37" name="Image 36">
            <a:extLst>
              <a:ext uri="{FF2B5EF4-FFF2-40B4-BE49-F238E27FC236}">
                <a16:creationId xmlns:a16="http://schemas.microsoft.com/office/drawing/2014/main" id="{35A8EF1B-D6CE-4298-B34C-9FF73E3A148F}"/>
              </a:ext>
            </a:extLst>
          </p:cNvPr>
          <p:cNvPicPr>
            <a:picLocks noChangeAspect="1"/>
          </p:cNvPicPr>
          <p:nvPr/>
        </p:nvPicPr>
        <p:blipFill>
          <a:blip r:embed="rId10"/>
          <a:stretch>
            <a:fillRect/>
          </a:stretch>
        </p:blipFill>
        <p:spPr>
          <a:xfrm>
            <a:off x="4103207" y="2039007"/>
            <a:ext cx="185125" cy="185125"/>
          </a:xfrm>
          <a:prstGeom prst="rect">
            <a:avLst/>
          </a:prstGeom>
        </p:spPr>
      </p:pic>
      <p:pic>
        <p:nvPicPr>
          <p:cNvPr id="43" name="Image 42">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243683" y="1218250"/>
            <a:ext cx="185125" cy="185125"/>
          </a:xfrm>
          <a:prstGeom prst="rect">
            <a:avLst/>
          </a:prstGeom>
        </p:spPr>
      </p:pic>
      <p:pic>
        <p:nvPicPr>
          <p:cNvPr id="38" name="Image 37">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562369" y="1532704"/>
            <a:ext cx="185125" cy="185125"/>
          </a:xfrm>
          <a:prstGeom prst="rect">
            <a:avLst/>
          </a:prstGeom>
        </p:spPr>
      </p:pic>
      <p:pic>
        <p:nvPicPr>
          <p:cNvPr id="39" name="Image 38">
            <a:extLst>
              <a:ext uri="{FF2B5EF4-FFF2-40B4-BE49-F238E27FC236}">
                <a16:creationId xmlns:a16="http://schemas.microsoft.com/office/drawing/2014/main" id="{7D6583DF-6DC7-451E-9036-83ACA95505D9}"/>
              </a:ext>
            </a:extLst>
          </p:cNvPr>
          <p:cNvPicPr>
            <a:picLocks noChangeAspect="1"/>
          </p:cNvPicPr>
          <p:nvPr/>
        </p:nvPicPr>
        <p:blipFill>
          <a:blip r:embed="rId10"/>
          <a:stretch>
            <a:fillRect/>
          </a:stretch>
        </p:blipFill>
        <p:spPr>
          <a:xfrm>
            <a:off x="5409509" y="1366393"/>
            <a:ext cx="185125" cy="185125"/>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10637" y="1726097"/>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1"/>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2"/>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3"/>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4"/>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847919" y="1894590"/>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17681" y="1407760"/>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4"/>
          <a:stretch>
            <a:fillRect/>
          </a:stretch>
        </p:blipFill>
        <p:spPr>
          <a:xfrm>
            <a:off x="1740314" y="2671533"/>
            <a:ext cx="433377" cy="433377"/>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5"/>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5"/>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5"/>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5"/>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5"/>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5"/>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6"/>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7"/>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8"/>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95" name="Image 94">
            <a:extLst>
              <a:ext uri="{FF2B5EF4-FFF2-40B4-BE49-F238E27FC236}">
                <a16:creationId xmlns:a16="http://schemas.microsoft.com/office/drawing/2014/main" id="{95D4E538-E4C5-4A50-B64E-0694324C6970}"/>
              </a:ext>
            </a:extLst>
          </p:cNvPr>
          <p:cNvPicPr>
            <a:picLocks noChangeAspect="1"/>
          </p:cNvPicPr>
          <p:nvPr/>
        </p:nvPicPr>
        <p:blipFill>
          <a:blip r:embed="rId9"/>
          <a:stretch>
            <a:fillRect/>
          </a:stretch>
        </p:blipFill>
        <p:spPr>
          <a:xfrm>
            <a:off x="4271655" y="2357153"/>
            <a:ext cx="185125" cy="185125"/>
          </a:xfrm>
          <a:prstGeom prst="rect">
            <a:avLst/>
          </a:prstGeom>
        </p:spPr>
      </p:pic>
      <p:pic>
        <p:nvPicPr>
          <p:cNvPr id="96" name="Image 95">
            <a:extLst>
              <a:ext uri="{FF2B5EF4-FFF2-40B4-BE49-F238E27FC236}">
                <a16:creationId xmlns:a16="http://schemas.microsoft.com/office/drawing/2014/main" id="{160F8DB8-6112-4005-9A25-AFE6D5F42EEB}"/>
              </a:ext>
            </a:extLst>
          </p:cNvPr>
          <p:cNvPicPr>
            <a:picLocks noChangeAspect="1"/>
          </p:cNvPicPr>
          <p:nvPr/>
        </p:nvPicPr>
        <p:blipFill>
          <a:blip r:embed="rId9"/>
          <a:stretch>
            <a:fillRect/>
          </a:stretch>
        </p:blipFill>
        <p:spPr>
          <a:xfrm>
            <a:off x="4371398" y="2329513"/>
            <a:ext cx="185125" cy="185125"/>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4"/>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10"/>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1"/>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10"/>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9" name="ZoneTexte 58"/>
          <p:cNvSpPr txBox="1"/>
          <p:nvPr/>
        </p:nvSpPr>
        <p:spPr>
          <a:xfrm>
            <a:off x="1211525" y="40615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9" name="Connecteur droit 78">
            <a:extLst>
              <a:ext uri="{FF2B5EF4-FFF2-40B4-BE49-F238E27FC236}">
                <a16:creationId xmlns:a16="http://schemas.microsoft.com/office/drawing/2014/main" id="{F03C5510-2D10-4C71-97F8-DBAF9D748731}"/>
              </a:ext>
            </a:extLst>
          </p:cNvPr>
          <p:cNvCxnSpPr>
            <a:cxnSpLocks/>
          </p:cNvCxnSpPr>
          <p:nvPr/>
        </p:nvCxnSpPr>
        <p:spPr>
          <a:xfrm>
            <a:off x="716234" y="1507256"/>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flipV="1">
            <a:off x="2455905" y="1536740"/>
            <a:ext cx="3569996" cy="582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flipV="1">
            <a:off x="2384374" y="4115444"/>
            <a:ext cx="3759212" cy="266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83733"/>
            <a:ext cx="534622" cy="11839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484145" y="262160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23025" y="1423227"/>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892910" y="386743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83007" y="136200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074" name="Picture 2" descr="RÃ©sultat de recherche d'images pour &quot;satoshi nakamoto&quot;">
            <a:extLst>
              <a:ext uri="{FF2B5EF4-FFF2-40B4-BE49-F238E27FC236}">
                <a16:creationId xmlns:a16="http://schemas.microsoft.com/office/drawing/2014/main" id="{97FDDFFB-012F-44E6-B553-54A76699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urnals.openedition.org/ilcea/docannexe/image/1151/img-2.png">
            <a:extLst>
              <a:ext uri="{FF2B5EF4-FFF2-40B4-BE49-F238E27FC236}">
                <a16:creationId xmlns:a16="http://schemas.microsoft.com/office/drawing/2014/main" id="{807304CE-4E47-4F66-A3A7-52136728F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71749"/>
            <a:ext cx="3137876" cy="19611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Ã©sultat de recherche d'images pour &quot;unknown avatar&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08" y="2267565"/>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351044" y="2407825"/>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a:t>
            </a:r>
          </a:p>
        </p:txBody>
      </p:sp>
      <p:sp>
        <p:nvSpPr>
          <p:cNvPr id="2" name="Rectangle 1">
            <a:extLst>
              <a:ext uri="{FF2B5EF4-FFF2-40B4-BE49-F238E27FC236}">
                <a16:creationId xmlns:a16="http://schemas.microsoft.com/office/drawing/2014/main" id="{82775CCF-55DB-46A5-8939-D9DDE3474B5D}"/>
              </a:ext>
            </a:extLst>
          </p:cNvPr>
          <p:cNvSpPr/>
          <p:nvPr/>
        </p:nvSpPr>
        <p:spPr>
          <a:xfrm>
            <a:off x="411480" y="232791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35077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20980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430864B4-7F93-4AB4-8C93-5D03EE09CC8B}"/>
              </a:ext>
            </a:extLst>
          </p:cNvPr>
          <p:cNvSpPr txBox="1"/>
          <p:nvPr/>
        </p:nvSpPr>
        <p:spPr>
          <a:xfrm>
            <a:off x="59214" y="2806742"/>
            <a:ext cx="1116011" cy="253916"/>
          </a:xfrm>
          <a:prstGeom prst="rect">
            <a:avLst/>
          </a:prstGeom>
          <a:noFill/>
        </p:spPr>
        <p:txBody>
          <a:bodyPr wrap="none" rtlCol="0">
            <a:spAutoFit/>
          </a:bodyPr>
          <a:lstStyle/>
          <a:p>
            <a:r>
              <a:rPr lang="fr-FR" sz="1050" i="1" dirty="0"/>
              <a:t>Bloc de genèse</a:t>
            </a: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a:t>
            </a:r>
            <a:r>
              <a:rPr lang="fr-FR" dirty="0" err="1"/>
              <a:t>wallet</a:t>
            </a:r>
            <a:endParaRPr lang="fr-FR" dirty="0"/>
          </a:p>
        </p:txBody>
      </p:sp>
    </p:spTree>
    <p:extLst>
      <p:ext uri="{BB962C8B-B14F-4D97-AF65-F5344CB8AC3E}">
        <p14:creationId xmlns:p14="http://schemas.microsoft.com/office/powerpoint/2010/main" val="133441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8433</TotalTime>
  <Words>686</Words>
  <Application>Microsoft Office PowerPoint</Application>
  <PresentationFormat>Affichage à l'écran (16:9)</PresentationFormat>
  <Paragraphs>189</Paragraphs>
  <Slides>30</Slides>
  <Notes>30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Raleway Light</vt:lpstr>
      <vt:lpstr>Raleway</vt:lpstr>
      <vt:lpstr>Merriweather Sans</vt:lpstr>
      <vt:lpstr>Thème Office</vt:lpstr>
      <vt:lpstr>Blockchain 101 Bienvenue dans le web 3.0 </vt:lpstr>
      <vt:lpstr>Une histoire de cailloux</vt:lpstr>
      <vt:lpstr>Centralisation</vt:lpstr>
      <vt:lpstr>Centralisation</vt:lpstr>
      <vt:lpstr>Décentralisation</vt:lpstr>
      <vt:lpstr>Décentralisation</vt:lpstr>
      <vt:lpstr>Blockchain Principes et enjeux</vt:lpstr>
      <vt:lpstr>-</vt:lpstr>
      <vt:lpstr>Le wallet</vt:lpstr>
      <vt:lpstr>Validation et intégration</vt:lpstr>
      <vt:lpstr>Conception d’un bloc</vt:lpstr>
      <vt:lpstr>Présentation PowerPoint</vt:lpstr>
      <vt:lpstr>Validation par preuve de travail</vt:lpstr>
      <vt:lpstr>Présentation PowerPoint</vt:lpstr>
      <vt:lpstr>Présentation PowerPoint</vt:lpstr>
      <vt:lpstr>Présentation PowerPoint</vt:lpstr>
      <vt:lpstr>Validation par preuve d’enjeu</vt:lpstr>
      <vt:lpstr>L’attaque « rien en jeu »</vt:lpstr>
      <vt:lpstr>Alternatives</vt:lpstr>
      <vt:lpstr>Etude pratique Parlons Ethereum</vt:lpstr>
      <vt:lpstr>Présentation PowerPoint</vt:lpstr>
      <vt:lpstr>Les smart contracts</vt:lpstr>
      <vt:lpstr>Présentation PowerPoint</vt:lpstr>
      <vt:lpstr>Présentation PowerPoint</vt:lpstr>
      <vt:lpstr>A vous de jouer !</vt:lpstr>
      <vt:lpstr>Lab #1 – Onboarding</vt:lpstr>
      <vt:lpstr>Lab #2 – Votre premier token</vt:lpstr>
      <vt:lpstr>Lab #3 – la Crypto-Roulette</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155</cp:revision>
  <dcterms:modified xsi:type="dcterms:W3CDTF">2018-04-23T00:00:07Z</dcterms:modified>
</cp:coreProperties>
</file>